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embeddedFontLst>
    <p:embeddedFont>
      <p:font typeface="Roboto"/>
      <p:regular r:id="rId39"/>
      <p:bold r:id="rId40"/>
      <p:italic r:id="rId41"/>
      <p:boldItalic r:id="rId42"/>
    </p:embeddedFont>
    <p:embeddedFont>
      <p:font typeface="Nunito"/>
      <p:regular r:id="rId43"/>
      <p:bold r:id="rId44"/>
      <p:italic r:id="rId45"/>
      <p:boldItalic r:id="rId46"/>
    </p:embeddedFont>
    <p:embeddedFont>
      <p:font typeface="Merriweather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D98C88C-B596-4512-A9CB-C84F030FA758}">
  <a:tblStyle styleId="{1D98C88C-B596-4512-A9CB-C84F030FA7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Nunito-bold.fntdata"/><Relationship Id="rId43" Type="http://schemas.openxmlformats.org/officeDocument/2006/relationships/font" Target="fonts/Nunito-regular.fntdata"/><Relationship Id="rId46" Type="http://schemas.openxmlformats.org/officeDocument/2006/relationships/font" Target="fonts/Nunito-boldItalic.fntdata"/><Relationship Id="rId45" Type="http://schemas.openxmlformats.org/officeDocument/2006/relationships/font" Target="fonts/Nuni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Merriweather-bold.fntdata"/><Relationship Id="rId47" Type="http://schemas.openxmlformats.org/officeDocument/2006/relationships/font" Target="fonts/Merriweather-regular.fntdata"/><Relationship Id="rId49" Type="http://schemas.openxmlformats.org/officeDocument/2006/relationships/font" Target="fonts/Merriweather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font" Target="fonts/Roboto-regular.fntdata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Merriweather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05a4b6a82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c05a4b6a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adb8047ec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adb8047e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adb8047ec_0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adb8047e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525357640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c525357640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85a8369c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d85a8369c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8658680c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8658680c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85a8369c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85a8369c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85a8369c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85a8369c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adb8047ec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adb8047ec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adb8047ec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adb8047ec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adb8047ec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adb8047ec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dcc5df2f3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dcc5df2f3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d849a981b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d849a981b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d85a8369c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d85a8369c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85a8369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d85a8369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85a8369c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d85a8369c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adb8047ec_4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adb8047ec_4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d849a981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d849a981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d849a981b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d849a981b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dcc5df2f3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dcc5df2f3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adb8047ec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7adb8047ec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adb8047ec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adb8047ec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52535764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c52535764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dcc5df2f3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dcc5df2f3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c52535764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c52535764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c52535764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c52535764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52535764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52535764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787d125e9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787d125e9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52535764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52535764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adb8047e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adb8047e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adb8047ec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adb8047ec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adb8047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adb8047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jpg"/><Relationship Id="rId4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jpg"/><Relationship Id="rId4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jpg"/><Relationship Id="rId4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jpg"/><Relationship Id="rId4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Relationship Id="rId4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ieeexplore.ieee.org/document/8237417" TargetMode="External"/><Relationship Id="rId4" Type="http://schemas.openxmlformats.org/officeDocument/2006/relationships/hyperlink" Target="https://towardsdatascience.com/understanding-and-calculating-the-number-of-parameters-in-convolution-neural-networks-cnns-fc88790d530d" TargetMode="External"/><Relationship Id="rId5" Type="http://schemas.openxmlformats.org/officeDocument/2006/relationships/hyperlink" Target="https://towardsdatascience.com/pruning-convolutional-neural-networks-cae7986cbba8" TargetMode="External"/><Relationship Id="rId6" Type="http://schemas.openxmlformats.org/officeDocument/2006/relationships/hyperlink" Target="https://pypi.org/project/kerop/" TargetMode="External"/><Relationship Id="rId7" Type="http://schemas.openxmlformats.org/officeDocument/2006/relationships/hyperlink" Target="https://github.com/BenWhetton/keras-surgeon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547500" y="782800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Comparative Study of Channel Pruning Methods in Neural N</a:t>
            </a:r>
            <a:r>
              <a:rPr lang="en"/>
              <a:t>etwork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375225" y="424300"/>
            <a:ext cx="2366400" cy="3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roject Presentation On</a:t>
            </a:r>
            <a:endParaRPr/>
          </a:p>
        </p:txBody>
      </p:sp>
      <p:sp>
        <p:nvSpPr>
          <p:cNvPr id="66" name="Google Shape;66;p13"/>
          <p:cNvSpPr txBox="1"/>
          <p:nvPr/>
        </p:nvSpPr>
        <p:spPr>
          <a:xfrm>
            <a:off x="5950200" y="4179900"/>
            <a:ext cx="31179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Presented By : Group 15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Abhishek Kumar (202IT001)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Nitin Sharma (202IT017)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257325" y="4179900"/>
            <a:ext cx="3117900" cy="9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Under Supervision of</a:t>
            </a:r>
            <a:endParaRPr i="1"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Dr. Biju R Mohan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Mr. Pragnesh Thaker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9825" y="3388201"/>
            <a:ext cx="1620626" cy="1531627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/>
          <p:nvPr>
            <p:ph idx="1" type="subTitle"/>
          </p:nvPr>
        </p:nvSpPr>
        <p:spPr>
          <a:xfrm>
            <a:off x="3807301" y="2065300"/>
            <a:ext cx="1529400" cy="3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 May,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MODEL : </a:t>
            </a:r>
            <a:r>
              <a:rPr b="1" lang="en" sz="3200"/>
              <a:t>VGG16 ARCHITECTURE</a:t>
            </a:r>
            <a:endParaRPr b="1" sz="3200"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0035" y="103399"/>
            <a:ext cx="1132798" cy="107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/>
          <p:nvPr>
            <p:ph idx="1" type="body"/>
          </p:nvPr>
        </p:nvSpPr>
        <p:spPr>
          <a:xfrm>
            <a:off x="311725" y="3389950"/>
            <a:ext cx="8442900" cy="15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VGG16 is a CNN architecture which was  winner Imagenet competition in 2014.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The 16 in VGG16 refers to it has 16 layers that have weights. This network is a pretty large network and it has about 138 million (approx) parameters.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25" y="1348175"/>
            <a:ext cx="8839199" cy="198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MODEL : VGG16 ARCHITECTURE</a:t>
            </a:r>
            <a:endParaRPr b="1" sz="3200"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0035" y="103399"/>
            <a:ext cx="1132798" cy="107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311725" y="1585625"/>
            <a:ext cx="5188200" cy="32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Unique</a:t>
            </a:r>
            <a:r>
              <a:rPr lang="en" sz="1400">
                <a:solidFill>
                  <a:schemeClr val="dk1"/>
                </a:solidFill>
              </a:rPr>
              <a:t> thing about VGG16 is that they focused on having convolution layers of 3x3 filter with a stride 1 and always used same padding and max-pool layer of 2x2 filter of stride 2.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It follows this arrangement of convolution and max pool layers consistently throughout the whole architecture.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In the end it has 3 FC(fully connected layers) with 4096 neurons each followed by a softmax for output.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7975" y="1298125"/>
            <a:ext cx="2662900" cy="38453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METHODOLOGY</a:t>
            </a:r>
            <a:endParaRPr b="1" sz="3200"/>
          </a:p>
        </p:txBody>
      </p:sp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311700" y="1505700"/>
            <a:ext cx="85206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Load pretrained</a:t>
            </a:r>
            <a:r>
              <a:rPr lang="en" sz="1400"/>
              <a:t> VGG-16 model and evaluate performance metrics for them.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Perform channel pruning of the models.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Main pruning steps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400"/>
              <a:t>Select the least representative /most redundant channel using </a:t>
            </a:r>
            <a:r>
              <a:rPr b="1" lang="en" sz="1400"/>
              <a:t>Lasso regression/Ridge regression</a:t>
            </a:r>
            <a:r>
              <a:rPr lang="en" sz="1400"/>
              <a:t> and prune that (using Keras-Surgeon).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400"/>
              <a:t>Then do the </a:t>
            </a:r>
            <a:r>
              <a:rPr lang="en" sz="1400"/>
              <a:t>reconstruction of outputs</a:t>
            </a:r>
            <a:r>
              <a:rPr lang="en" sz="1400"/>
              <a:t> of remaining channels.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Now after doing above two steps, we have to find accuracy, number of parameters,model size and floating point operations.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Compare these metrics before and after pruning.</a:t>
            </a:r>
            <a:endParaRPr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DETAILED </a:t>
            </a:r>
            <a:r>
              <a:rPr b="1" lang="en" sz="3200"/>
              <a:t>METHODOLOGY</a:t>
            </a:r>
            <a:endParaRPr b="1" sz="3200"/>
          </a:p>
        </p:txBody>
      </p:sp>
      <p:sp>
        <p:nvSpPr>
          <p:cNvPr id="156" name="Google Shape;156;p25"/>
          <p:cNvSpPr txBox="1"/>
          <p:nvPr>
            <p:ph idx="1" type="body"/>
          </p:nvPr>
        </p:nvSpPr>
        <p:spPr>
          <a:xfrm>
            <a:off x="311725" y="1347875"/>
            <a:ext cx="3999900" cy="33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Multi Layer Pruning</a:t>
            </a:r>
            <a:endParaRPr b="1" sz="14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First select the </a:t>
            </a:r>
            <a:r>
              <a:rPr b="1" lang="en" sz="1200"/>
              <a:t>convolution layers</a:t>
            </a:r>
            <a:r>
              <a:rPr lang="en" sz="1200"/>
              <a:t> and get the weight tensors(or stack of channels) at each convolution layers.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Find the respective</a:t>
            </a:r>
            <a:r>
              <a:rPr b="1" lang="en" sz="1200"/>
              <a:t> Norm(depending upon channel selection criteria)</a:t>
            </a:r>
            <a:r>
              <a:rPr lang="en" sz="1200"/>
              <a:t> and sort them layer wise according to most </a:t>
            </a:r>
            <a:r>
              <a:rPr b="1" lang="en" sz="1200"/>
              <a:t>redundant channel</a:t>
            </a:r>
            <a:r>
              <a:rPr lang="en" sz="1200"/>
              <a:t>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Define rate of pruning</a:t>
            </a:r>
            <a:r>
              <a:rPr lang="en" sz="1200"/>
              <a:t> and multiply it with number of channels at each conv layer and get the details of channels to delete.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Then delete those selected channels from their respective conv layer and do fine tuning.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And finally note down all </a:t>
            </a:r>
            <a:r>
              <a:rPr lang="en" sz="1200"/>
              <a:t>performance</a:t>
            </a:r>
            <a:r>
              <a:rPr lang="en" sz="1200"/>
              <a:t> </a:t>
            </a:r>
            <a:r>
              <a:rPr lang="en" sz="1200"/>
              <a:t>metrics</a:t>
            </a:r>
            <a:r>
              <a:rPr lang="en" sz="1200"/>
              <a:t>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57" name="Google Shape;157;p25"/>
          <p:cNvSpPr txBox="1"/>
          <p:nvPr>
            <p:ph idx="2" type="body"/>
          </p:nvPr>
        </p:nvSpPr>
        <p:spPr>
          <a:xfrm>
            <a:off x="4832425" y="1270325"/>
            <a:ext cx="4177200" cy="38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Whole Model Pruning</a:t>
            </a:r>
            <a:endParaRPr b="1" sz="14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First select the </a:t>
            </a:r>
            <a:r>
              <a:rPr b="1" lang="en" sz="1200"/>
              <a:t>convolution layers</a:t>
            </a:r>
            <a:r>
              <a:rPr lang="en" sz="1200"/>
              <a:t> and get the weight tensors(or stack of channels) at each convolution layers.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Go through all convolution layers and find the </a:t>
            </a:r>
            <a:r>
              <a:rPr b="1" lang="en" sz="1200"/>
              <a:t>respective norm(based upon channel selection criteria)</a:t>
            </a:r>
            <a:r>
              <a:rPr lang="en" sz="1200"/>
              <a:t> and save it in a dictionary in like key=(layer_index,channel_index) and values as norm.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Sort the dictionary based on value of dictionary(i.e. norm) so that we can get </a:t>
            </a:r>
            <a:r>
              <a:rPr b="1" lang="en" sz="1200"/>
              <a:t>most redundant channels</a:t>
            </a:r>
            <a:r>
              <a:rPr lang="en" sz="1200"/>
              <a:t>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Define the rate </a:t>
            </a:r>
            <a:r>
              <a:rPr lang="en" sz="1200"/>
              <a:t>and multiply it with length of dictionary to get total number of channels to delete.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Now do the deletion of channels and do the</a:t>
            </a:r>
            <a:r>
              <a:rPr b="1" lang="en" sz="1200"/>
              <a:t> fine tuning</a:t>
            </a:r>
            <a:r>
              <a:rPr lang="en" sz="1200"/>
              <a:t>  note down the performance matrices.</a:t>
            </a:r>
            <a:endParaRPr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CODE SNIPPET : Helper Code</a:t>
            </a:r>
            <a:endParaRPr b="1" sz="3200"/>
          </a:p>
        </p:txBody>
      </p:sp>
      <p:sp>
        <p:nvSpPr>
          <p:cNvPr id="163" name="Google Shape;163;p26"/>
          <p:cNvSpPr txBox="1"/>
          <p:nvPr>
            <p:ph idx="1" type="body"/>
          </p:nvPr>
        </p:nvSpPr>
        <p:spPr>
          <a:xfrm>
            <a:off x="423875" y="1382800"/>
            <a:ext cx="3999900" cy="2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/>
              <a:t>Generating Model</a:t>
            </a:r>
            <a:endParaRPr b="1" sz="1200"/>
          </a:p>
        </p:txBody>
      </p:sp>
      <p:sp>
        <p:nvSpPr>
          <p:cNvPr id="164" name="Google Shape;164;p26"/>
          <p:cNvSpPr txBox="1"/>
          <p:nvPr>
            <p:ph idx="2" type="body"/>
          </p:nvPr>
        </p:nvSpPr>
        <p:spPr>
          <a:xfrm>
            <a:off x="4706975" y="3181900"/>
            <a:ext cx="1626900" cy="3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Methods for Pruning</a:t>
            </a:r>
            <a:endParaRPr b="1"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875" y="1754700"/>
            <a:ext cx="8296275" cy="1066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6" name="Google Shape;16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8875" y="2963325"/>
            <a:ext cx="1974726" cy="1961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7" name="Google Shape;16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8450" y="3167925"/>
            <a:ext cx="2257425" cy="4762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8450" y="3990625"/>
            <a:ext cx="2171700" cy="4476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9" name="Google Shape;169;p26"/>
          <p:cNvSpPr txBox="1"/>
          <p:nvPr>
            <p:ph idx="2" type="body"/>
          </p:nvPr>
        </p:nvSpPr>
        <p:spPr>
          <a:xfrm>
            <a:off x="423875" y="3181900"/>
            <a:ext cx="1248600" cy="3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Get Layer Type</a:t>
            </a:r>
            <a:endParaRPr b="1"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CODE SNIPPET : Multi Layer Pruning</a:t>
            </a:r>
            <a:endParaRPr b="1" sz="3200"/>
          </a:p>
        </p:txBody>
      </p:sp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311700" y="1505700"/>
            <a:ext cx="3999900" cy="33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/>
              <a:t>Channel selection with L1-Norm</a:t>
            </a:r>
            <a:endParaRPr b="1" sz="1200"/>
          </a:p>
        </p:txBody>
      </p:sp>
      <p:sp>
        <p:nvSpPr>
          <p:cNvPr id="176" name="Google Shape;176;p27"/>
          <p:cNvSpPr txBox="1"/>
          <p:nvPr>
            <p:ph idx="2" type="body"/>
          </p:nvPr>
        </p:nvSpPr>
        <p:spPr>
          <a:xfrm>
            <a:off x="4832400" y="1505700"/>
            <a:ext cx="3999900" cy="33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Channel selection with L2-Norm</a:t>
            </a:r>
            <a:endParaRPr b="1"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920225"/>
            <a:ext cx="4142600" cy="2831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8" name="Google Shape;17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0000" y="1893025"/>
            <a:ext cx="4389825" cy="28860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CODE SNIPPET : Whole model Pruning</a:t>
            </a:r>
            <a:endParaRPr b="1" sz="3200"/>
          </a:p>
        </p:txBody>
      </p:sp>
      <p:pic>
        <p:nvPicPr>
          <p:cNvPr id="184" name="Google Shape;1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600" y="1961950"/>
            <a:ext cx="3999900" cy="31056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5" name="Google Shape;18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5725" y="1961950"/>
            <a:ext cx="4307900" cy="30592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311700" y="1505700"/>
            <a:ext cx="3999900" cy="33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/>
              <a:t>Channel selection with L1-Norm</a:t>
            </a:r>
            <a:endParaRPr b="1" sz="1200"/>
          </a:p>
        </p:txBody>
      </p:sp>
      <p:sp>
        <p:nvSpPr>
          <p:cNvPr id="187" name="Google Shape;187;p28"/>
          <p:cNvSpPr txBox="1"/>
          <p:nvPr>
            <p:ph idx="2" type="body"/>
          </p:nvPr>
        </p:nvSpPr>
        <p:spPr>
          <a:xfrm>
            <a:off x="4832400" y="1505700"/>
            <a:ext cx="3999900" cy="33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Channel selection with L2-Norm</a:t>
            </a:r>
            <a:endParaRPr b="1"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 RESULTS : MultiLayer - L1</a:t>
            </a:r>
            <a:endParaRPr b="1" sz="3200"/>
          </a:p>
        </p:txBody>
      </p:sp>
      <p:sp>
        <p:nvSpPr>
          <p:cNvPr id="193" name="Google Shape;193;p29"/>
          <p:cNvSpPr txBox="1"/>
          <p:nvPr>
            <p:ph idx="1" type="body"/>
          </p:nvPr>
        </p:nvSpPr>
        <p:spPr>
          <a:xfrm>
            <a:off x="190800" y="1480900"/>
            <a:ext cx="3363000" cy="3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(Before Pruning)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Accuracy - 98.8%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Total parameters - 138,357,544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Space - 528 MB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FLOP (Total) - 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30,390,582,674</a:t>
            </a:r>
            <a:endParaRPr/>
          </a:p>
        </p:txBody>
      </p:sp>
      <p:sp>
        <p:nvSpPr>
          <p:cNvPr id="194" name="Google Shape;194;p29"/>
          <p:cNvSpPr txBox="1"/>
          <p:nvPr>
            <p:ph idx="2" type="body"/>
          </p:nvPr>
        </p:nvSpPr>
        <p:spPr>
          <a:xfrm>
            <a:off x="0" y="3611725"/>
            <a:ext cx="3421500" cy="5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Table - </a:t>
            </a:r>
            <a:r>
              <a:rPr lang="en" sz="1200"/>
              <a:t>Results for different values of rate in multilayer after pruning</a:t>
            </a:r>
            <a:endParaRPr sz="1200"/>
          </a:p>
        </p:txBody>
      </p:sp>
      <p:graphicFrame>
        <p:nvGraphicFramePr>
          <p:cNvPr id="195" name="Google Shape;195;p29"/>
          <p:cNvGraphicFramePr/>
          <p:nvPr/>
        </p:nvGraphicFramePr>
        <p:xfrm>
          <a:off x="4572000" y="1465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{1D98C88C-B596-4512-A9CB-C84F030FA758}</a:tableStyleId>
              </a:tblPr>
              <a:tblGrid>
                <a:gridCol w="561975"/>
                <a:gridCol w="857250"/>
                <a:gridCol w="1085850"/>
                <a:gridCol w="666750"/>
                <a:gridCol w="704850"/>
              </a:tblGrid>
              <a:tr h="393700">
                <a:tc grid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L! Regression - Multi Layer Pruning</a:t>
                      </a:r>
                      <a:endParaRPr b="1" sz="1000"/>
                    </a:p>
                  </a:txBody>
                  <a:tcPr marT="88900" marB="88900" marR="88900" marL="88900">
                    <a:solidFill>
                      <a:srgbClr val="B7B7B7"/>
                    </a:solidFill>
                  </a:tcPr>
                </a:tc>
                <a:tc hMerge="1"/>
                <a:tc hMerge="1"/>
                <a:tc hMerge="1"/>
                <a:tc hMerge="1"/>
              </a:tr>
              <a:tr h="393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Rate</a:t>
                      </a:r>
                      <a:endParaRPr b="1" sz="1000"/>
                    </a:p>
                  </a:txBody>
                  <a:tcPr marT="88900" marB="88900" marR="88900" marL="88900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Accuracy (%)</a:t>
                      </a:r>
                      <a:endParaRPr b="1" sz="1000"/>
                    </a:p>
                  </a:txBody>
                  <a:tcPr marT="88900" marB="88900" marR="88900" marL="88900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Parameter after pruning</a:t>
                      </a:r>
                      <a:endParaRPr b="1" sz="1000"/>
                    </a:p>
                  </a:txBody>
                  <a:tcPr marT="88900" marB="88900" marR="88900" marL="88900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Space (MB)</a:t>
                      </a:r>
                      <a:endParaRPr b="1" sz="1000"/>
                    </a:p>
                  </a:txBody>
                  <a:tcPr marT="88900" marB="88900" marR="88900" marL="88900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FLOP (/10^10)</a:t>
                      </a:r>
                      <a:endParaRPr b="1" sz="1000"/>
                    </a:p>
                  </a:txBody>
                  <a:tcPr marT="88900" marB="88900" marR="88900" marL="88900">
                    <a:solidFill>
                      <a:srgbClr val="B7B7B7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0.01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97.67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137,082,213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523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3.039</a:t>
                      </a:r>
                      <a:endParaRPr sz="1000"/>
                    </a:p>
                  </a:txBody>
                  <a:tcPr marT="88900" marB="88900" marR="88900" marL="88900"/>
                </a:tc>
              </a:tr>
              <a:tr h="266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0.02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95.34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135,824,111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518.2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2.997</a:t>
                      </a:r>
                      <a:endParaRPr sz="1000"/>
                    </a:p>
                  </a:txBody>
                  <a:tcPr marT="88900" marB="88900" marR="88900" marL="88900"/>
                </a:tc>
              </a:tr>
              <a:tr h="266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0.03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96.51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134,553,649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513.36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2.994</a:t>
                      </a:r>
                      <a:endParaRPr sz="1000"/>
                    </a:p>
                  </a:txBody>
                  <a:tcPr marT="88900" marB="88900" marR="88900" marL="88900"/>
                </a:tc>
              </a:tr>
              <a:tr h="266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0.04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97.67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133,303,521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508.59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2.897</a:t>
                      </a:r>
                      <a:endParaRPr sz="1000"/>
                    </a:p>
                  </a:txBody>
                  <a:tcPr marT="88900" marB="88900" marR="88900" marL="88900"/>
                </a:tc>
              </a:tr>
              <a:tr h="266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0.13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94.18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121,588,415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463.90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2.486</a:t>
                      </a:r>
                      <a:endParaRPr sz="1000"/>
                    </a:p>
                  </a:txBody>
                  <a:tcPr marT="88900" marB="88900" marR="88900" marL="88900"/>
                </a:tc>
              </a:tr>
              <a:tr h="266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0.14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97.64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120,345,493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459.16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2.437</a:t>
                      </a:r>
                      <a:endParaRPr sz="1000"/>
                    </a:p>
                  </a:txBody>
                  <a:tcPr marT="88900" marB="88900" marR="88900" marL="88900"/>
                </a:tc>
              </a:tr>
              <a:tr h="266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0.15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89.53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119,121,258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454.49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2.394</a:t>
                      </a:r>
                      <a:endParaRPr sz="1000"/>
                    </a:p>
                  </a:txBody>
                  <a:tcPr marT="88900" marB="88900" marR="88900" marL="88900"/>
                </a:tc>
              </a:tr>
              <a:tr h="266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0.16</a:t>
                      </a:r>
                      <a:endParaRPr sz="1000"/>
                    </a:p>
                  </a:txBody>
                  <a:tcPr marT="88900" marB="88900" marR="88900" marL="88900">
                    <a:lnB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84.88</a:t>
                      </a:r>
                      <a:endParaRPr sz="1000"/>
                    </a:p>
                  </a:txBody>
                  <a:tcPr marT="88900" marB="88900" marR="88900" marL="88900">
                    <a:lnB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117,886,267</a:t>
                      </a:r>
                      <a:endParaRPr sz="1000"/>
                    </a:p>
                  </a:txBody>
                  <a:tcPr marT="88900" marB="88900" marR="88900" marL="889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449.78</a:t>
                      </a:r>
                      <a:endParaRPr sz="1000"/>
                    </a:p>
                  </a:txBody>
                  <a:tcPr marT="88900" marB="88900" marR="88900" marL="889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2.358</a:t>
                      </a:r>
                      <a:endParaRPr sz="1000"/>
                    </a:p>
                  </a:txBody>
                  <a:tcPr marT="88900" marB="88900" marR="88900" marL="889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>
            <p:ph type="title"/>
          </p:nvPr>
        </p:nvSpPr>
        <p:spPr>
          <a:xfrm>
            <a:off x="415750" y="5028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MODEL SUMMARY : Multilayer - L1</a:t>
            </a:r>
            <a:endParaRPr b="1" sz="3200"/>
          </a:p>
        </p:txBody>
      </p:sp>
      <p:sp>
        <p:nvSpPr>
          <p:cNvPr id="201" name="Google Shape;201;p30"/>
          <p:cNvSpPr txBox="1"/>
          <p:nvPr>
            <p:ph idx="1" type="body"/>
          </p:nvPr>
        </p:nvSpPr>
        <p:spPr>
          <a:xfrm>
            <a:off x="415750" y="1297325"/>
            <a:ext cx="3999900" cy="3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         </a:t>
            </a:r>
            <a:r>
              <a:rPr b="1" lang="en" sz="1200"/>
              <a:t>Fig. model summary before pruning</a:t>
            </a:r>
            <a:endParaRPr b="1" sz="1200"/>
          </a:p>
        </p:txBody>
      </p:sp>
      <p:sp>
        <p:nvSpPr>
          <p:cNvPr id="202" name="Google Shape;202;p30"/>
          <p:cNvSpPr txBox="1"/>
          <p:nvPr>
            <p:ph idx="2" type="body"/>
          </p:nvPr>
        </p:nvSpPr>
        <p:spPr>
          <a:xfrm>
            <a:off x="5076600" y="1252175"/>
            <a:ext cx="3755700" cy="37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         </a:t>
            </a:r>
            <a:r>
              <a:rPr b="1" lang="en" sz="1200"/>
              <a:t>Fig. model </a:t>
            </a:r>
            <a:r>
              <a:rPr b="1" lang="en" sz="1200"/>
              <a:t>summary</a:t>
            </a:r>
            <a:r>
              <a:rPr b="1" lang="en" sz="1200"/>
              <a:t> after pruning</a:t>
            </a:r>
            <a:endParaRPr b="1"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475" y="1297325"/>
            <a:ext cx="3460425" cy="346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6600" y="1297325"/>
            <a:ext cx="3573600" cy="34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 RESULTS : Whole - L1</a:t>
            </a:r>
            <a:endParaRPr b="1"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1"/>
          <p:cNvSpPr txBox="1"/>
          <p:nvPr>
            <p:ph idx="1" type="body"/>
          </p:nvPr>
        </p:nvSpPr>
        <p:spPr>
          <a:xfrm>
            <a:off x="190800" y="1480900"/>
            <a:ext cx="3363000" cy="3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(Before Pruning)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Accuracy - 98.8%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Total parameters - 138,357,544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Space - 528 MB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FLOP (Total) - 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30,390,582,674</a:t>
            </a:r>
            <a:endParaRPr b="1"/>
          </a:p>
        </p:txBody>
      </p:sp>
      <p:sp>
        <p:nvSpPr>
          <p:cNvPr id="211" name="Google Shape;211;p31"/>
          <p:cNvSpPr txBox="1"/>
          <p:nvPr>
            <p:ph idx="2" type="body"/>
          </p:nvPr>
        </p:nvSpPr>
        <p:spPr>
          <a:xfrm>
            <a:off x="0" y="3611725"/>
            <a:ext cx="3421500" cy="5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Table - </a:t>
            </a:r>
            <a:r>
              <a:rPr lang="en" sz="1200"/>
              <a:t>Results for different values of rate for whole model pruning</a:t>
            </a:r>
            <a:endParaRPr sz="1200"/>
          </a:p>
        </p:txBody>
      </p:sp>
      <p:graphicFrame>
        <p:nvGraphicFramePr>
          <p:cNvPr id="212" name="Google Shape;212;p31"/>
          <p:cNvGraphicFramePr/>
          <p:nvPr/>
        </p:nvGraphicFramePr>
        <p:xfrm>
          <a:off x="4739500" y="184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{1D98C88C-B596-4512-A9CB-C84F030FA758}</a:tableStyleId>
              </a:tblPr>
              <a:tblGrid>
                <a:gridCol w="561975"/>
                <a:gridCol w="800100"/>
                <a:gridCol w="962025"/>
                <a:gridCol w="628650"/>
                <a:gridCol w="809625"/>
              </a:tblGrid>
              <a:tr h="393700">
                <a:tc grid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L1 Regression - Whole Model Pruning</a:t>
                      </a:r>
                      <a:endParaRPr b="1" sz="1000"/>
                    </a:p>
                  </a:txBody>
                  <a:tcPr marT="88900" marB="88900" marR="88900" marL="88900">
                    <a:solidFill>
                      <a:srgbClr val="B7B7B7"/>
                    </a:solidFill>
                  </a:tcPr>
                </a:tc>
                <a:tc hMerge="1"/>
                <a:tc hMerge="1"/>
                <a:tc hMerge="1"/>
                <a:tc hMerge="1"/>
              </a:tr>
              <a:tr h="393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Rate</a:t>
                      </a:r>
                      <a:endParaRPr b="1" sz="1000"/>
                    </a:p>
                  </a:txBody>
                  <a:tcPr marT="88900" marB="88900" marR="88900" marL="88900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Accuracy (%)</a:t>
                      </a:r>
                      <a:endParaRPr b="1" sz="1000"/>
                    </a:p>
                  </a:txBody>
                  <a:tcPr marT="88900" marB="88900" marR="88900" marL="88900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Parameter after pruning</a:t>
                      </a:r>
                      <a:endParaRPr b="1" sz="1000"/>
                    </a:p>
                  </a:txBody>
                  <a:tcPr marT="88900" marB="88900" marR="88900" marL="88900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Space (MB)</a:t>
                      </a:r>
                      <a:endParaRPr b="1" sz="1000"/>
                    </a:p>
                  </a:txBody>
                  <a:tcPr marT="88900" marB="88900" marR="88900" marL="88900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FLOP (/10^10)</a:t>
                      </a:r>
                      <a:endParaRPr b="1" sz="1000"/>
                    </a:p>
                  </a:txBody>
                  <a:tcPr marT="88900" marB="88900" marR="88900" marL="88900">
                    <a:solidFill>
                      <a:srgbClr val="B7B7B7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0.01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96.51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138254142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527.47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2.976</a:t>
                      </a:r>
                      <a:endParaRPr sz="1000"/>
                    </a:p>
                  </a:txBody>
                  <a:tcPr marT="88900" marB="88900" marR="88900" marL="88900"/>
                </a:tc>
              </a:tr>
              <a:tr h="266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0.02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94.18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138120680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526.9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2.868</a:t>
                      </a:r>
                      <a:endParaRPr sz="1000"/>
                    </a:p>
                  </a:txBody>
                  <a:tcPr marT="88900" marB="88900" marR="88900" marL="88900"/>
                </a:tc>
              </a:tr>
              <a:tr h="266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0.03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84.88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137926864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526.2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2.785</a:t>
                      </a:r>
                      <a:endParaRPr sz="1000"/>
                    </a:p>
                  </a:txBody>
                  <a:tcPr marT="88900" marB="88900" marR="88900" marL="88900"/>
                </a:tc>
              </a:tr>
              <a:tr h="266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0.04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67.44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137727836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525.4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2.702</a:t>
                      </a:r>
                      <a:endParaRPr sz="1000"/>
                    </a:p>
                  </a:txBody>
                  <a:tcPr marT="88900" marB="88900" marR="88900" marL="88900"/>
                </a:tc>
              </a:tr>
              <a:tr h="266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0.05</a:t>
                      </a:r>
                      <a:endParaRPr sz="1000"/>
                    </a:p>
                  </a:txBody>
                  <a:tcPr marT="88900" marB="88900" marR="88900" marL="88900">
                    <a:lnB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62.79</a:t>
                      </a:r>
                      <a:endParaRPr sz="1000"/>
                    </a:p>
                  </a:txBody>
                  <a:tcPr marT="88900" marB="88900" marR="88900" marL="88900">
                    <a:lnB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137514805</a:t>
                      </a:r>
                      <a:endParaRPr sz="1000"/>
                    </a:p>
                  </a:txBody>
                  <a:tcPr marT="88900" marB="88900" marR="88900" marL="889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524.6</a:t>
                      </a:r>
                      <a:endParaRPr sz="1000"/>
                    </a:p>
                  </a:txBody>
                  <a:tcPr marT="88900" marB="88900" marR="88900" marL="889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2.628</a:t>
                      </a:r>
                      <a:endParaRPr sz="1000"/>
                    </a:p>
                  </a:txBody>
                  <a:tcPr marT="88900" marB="88900" marR="88900" marL="889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AGENDA</a:t>
            </a:r>
            <a:endParaRPr b="1"/>
          </a:p>
        </p:txBody>
      </p:sp>
      <p:sp>
        <p:nvSpPr>
          <p:cNvPr id="75" name="Google Shape;75;p14"/>
          <p:cNvSpPr txBox="1"/>
          <p:nvPr/>
        </p:nvSpPr>
        <p:spPr>
          <a:xfrm>
            <a:off x="879025" y="1411750"/>
            <a:ext cx="79533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Motivation</a:t>
            </a:r>
            <a:endParaRPr b="1"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Abstract</a:t>
            </a:r>
            <a:endParaRPr b="1"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Detailed Objective</a:t>
            </a:r>
            <a:endParaRPr b="1"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Performance Metrics</a:t>
            </a:r>
            <a:endParaRPr b="1"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Concepts : CNN, Channel Pruning, VGG-16</a:t>
            </a:r>
            <a:endParaRPr b="1"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Methodology</a:t>
            </a:r>
            <a:endParaRPr b="1"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Code Snippet</a:t>
            </a:r>
            <a:endParaRPr b="1"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Results</a:t>
            </a:r>
            <a:endParaRPr b="1"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Visualization</a:t>
            </a:r>
            <a:endParaRPr b="1"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Observation</a:t>
            </a:r>
            <a:endParaRPr b="1"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Problems Faced</a:t>
            </a:r>
            <a:endParaRPr b="1"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Conclusion and Future Work</a:t>
            </a:r>
            <a:endParaRPr b="1"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6" name="Google Shape;76;p14"/>
          <p:cNvCxnSpPr/>
          <p:nvPr/>
        </p:nvCxnSpPr>
        <p:spPr>
          <a:xfrm flipH="1">
            <a:off x="755250" y="1671250"/>
            <a:ext cx="9600" cy="2975100"/>
          </a:xfrm>
          <a:prstGeom prst="straightConnector1">
            <a:avLst/>
          </a:prstGeom>
          <a:noFill/>
          <a:ln cap="flat" cmpd="sng" w="7620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7" name="Google Shape;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9850" y="1681075"/>
            <a:ext cx="2725450" cy="272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idx="1" type="body"/>
          </p:nvPr>
        </p:nvSpPr>
        <p:spPr>
          <a:xfrm>
            <a:off x="572100" y="1350975"/>
            <a:ext cx="3999900" cy="37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200"/>
              <a:t>          Fig. model summary before pruning</a:t>
            </a:r>
            <a:endParaRPr b="1" sz="1200"/>
          </a:p>
        </p:txBody>
      </p:sp>
      <p:sp>
        <p:nvSpPr>
          <p:cNvPr id="218" name="Google Shape;218;p32"/>
          <p:cNvSpPr txBox="1"/>
          <p:nvPr>
            <p:ph idx="2" type="body"/>
          </p:nvPr>
        </p:nvSpPr>
        <p:spPr>
          <a:xfrm>
            <a:off x="4832400" y="1350975"/>
            <a:ext cx="3999900" cy="37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                Fig. model summary after pruning</a:t>
            </a:r>
            <a:endParaRPr b="1"/>
          </a:p>
        </p:txBody>
      </p:sp>
      <p:pic>
        <p:nvPicPr>
          <p:cNvPr id="219" name="Google Shape;2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725" y="1308600"/>
            <a:ext cx="3372125" cy="34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2"/>
          <p:cNvSpPr txBox="1"/>
          <p:nvPr>
            <p:ph type="title"/>
          </p:nvPr>
        </p:nvSpPr>
        <p:spPr>
          <a:xfrm>
            <a:off x="415750" y="5028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MODEL SUMMARY : Whole - L1</a:t>
            </a:r>
            <a:endParaRPr b="1" sz="3200"/>
          </a:p>
        </p:txBody>
      </p:sp>
      <p:pic>
        <p:nvPicPr>
          <p:cNvPr id="221" name="Google Shape;22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5675" y="1350975"/>
            <a:ext cx="3213350" cy="339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 RESULTS : Multilayer - L2</a:t>
            </a:r>
            <a:endParaRPr b="1"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3"/>
          <p:cNvSpPr txBox="1"/>
          <p:nvPr>
            <p:ph idx="1" type="body"/>
          </p:nvPr>
        </p:nvSpPr>
        <p:spPr>
          <a:xfrm>
            <a:off x="190800" y="1480900"/>
            <a:ext cx="3363000" cy="3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(Before Pruning)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Accuracy - 98.8%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Total parameters - 138,357,544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Space - 528 MB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FLOP (Total) - 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30,390,582,674</a:t>
            </a:r>
            <a:endParaRPr b="1"/>
          </a:p>
        </p:txBody>
      </p:sp>
      <p:sp>
        <p:nvSpPr>
          <p:cNvPr id="228" name="Google Shape;228;p33"/>
          <p:cNvSpPr txBox="1"/>
          <p:nvPr>
            <p:ph idx="2" type="body"/>
          </p:nvPr>
        </p:nvSpPr>
        <p:spPr>
          <a:xfrm>
            <a:off x="0" y="3611725"/>
            <a:ext cx="3421500" cy="5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Table - </a:t>
            </a:r>
            <a:r>
              <a:rPr lang="en" sz="1200"/>
              <a:t>Results for different values of rate in multilayer after pruning</a:t>
            </a:r>
            <a:endParaRPr sz="1200"/>
          </a:p>
        </p:txBody>
      </p:sp>
      <p:graphicFrame>
        <p:nvGraphicFramePr>
          <p:cNvPr id="229" name="Google Shape;229;p33"/>
          <p:cNvGraphicFramePr/>
          <p:nvPr/>
        </p:nvGraphicFramePr>
        <p:xfrm>
          <a:off x="4572000" y="1589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{1D98C88C-B596-4512-A9CB-C84F030FA758}</a:tableStyleId>
              </a:tblPr>
              <a:tblGrid>
                <a:gridCol w="561975"/>
                <a:gridCol w="771525"/>
                <a:gridCol w="1057275"/>
                <a:gridCol w="724825"/>
                <a:gridCol w="789650"/>
              </a:tblGrid>
              <a:tr h="295275">
                <a:tc grid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L2 Regression - Multi Layer Pruning</a:t>
                      </a:r>
                      <a:endParaRPr b="1" sz="1000"/>
                    </a:p>
                  </a:txBody>
                  <a:tcPr marT="88900" marB="88900" marR="88900" marL="88900">
                    <a:solidFill>
                      <a:srgbClr val="B7B7B7"/>
                    </a:solidFill>
                  </a:tcPr>
                </a:tc>
                <a:tc hMerge="1"/>
                <a:tc hMerge="1"/>
                <a:tc hMerge="1"/>
                <a:tc hMerge="1"/>
              </a:tr>
              <a:tr h="393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Rate</a:t>
                      </a:r>
                      <a:endParaRPr b="1" sz="1000"/>
                    </a:p>
                  </a:txBody>
                  <a:tcPr marT="88900" marB="88900" marR="88900" marL="88900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Accuracy (%)</a:t>
                      </a:r>
                      <a:endParaRPr b="1" sz="1000"/>
                    </a:p>
                  </a:txBody>
                  <a:tcPr marT="88900" marB="88900" marR="88900" marL="88900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Parameter after pruning</a:t>
                      </a:r>
                      <a:endParaRPr b="1" sz="1000"/>
                    </a:p>
                  </a:txBody>
                  <a:tcPr marT="88900" marB="88900" marR="88900" marL="88900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Space (MB)</a:t>
                      </a:r>
                      <a:endParaRPr b="1" sz="1000"/>
                    </a:p>
                  </a:txBody>
                  <a:tcPr marT="88900" marB="88900" marR="88900" marL="88900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FLOP (/10^10)</a:t>
                      </a:r>
                      <a:endParaRPr b="1" sz="1000"/>
                    </a:p>
                  </a:txBody>
                  <a:tcPr marT="88900" marB="88900" marR="88900" marL="88900">
                    <a:solidFill>
                      <a:srgbClr val="B7B7B7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0.01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95.23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137082213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523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3.039</a:t>
                      </a:r>
                      <a:endParaRPr sz="1000"/>
                    </a:p>
                  </a:txBody>
                  <a:tcPr marT="88900" marB="88900" marR="88900" marL="88900"/>
                </a:tc>
              </a:tr>
              <a:tr h="266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0.02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96.42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135824111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518.2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2.997</a:t>
                      </a:r>
                      <a:endParaRPr sz="1000"/>
                    </a:p>
                  </a:txBody>
                  <a:tcPr marT="88900" marB="88900" marR="88900" marL="88900"/>
                </a:tc>
              </a:tr>
              <a:tr h="266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0.03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95.23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134553649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513.36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2.944</a:t>
                      </a:r>
                      <a:endParaRPr sz="1000"/>
                    </a:p>
                  </a:txBody>
                  <a:tcPr marT="88900" marB="88900" marR="88900" marL="88900"/>
                </a:tc>
              </a:tr>
              <a:tr h="266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0.04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95.23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133303521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508.59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2.897</a:t>
                      </a:r>
                      <a:endParaRPr sz="1000"/>
                    </a:p>
                  </a:txBody>
                  <a:tcPr marT="88900" marB="88900" marR="88900" marL="88900"/>
                </a:tc>
              </a:tr>
              <a:tr h="266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0.12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94.04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123057783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469.50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2.527</a:t>
                      </a:r>
                      <a:endParaRPr sz="1000"/>
                    </a:p>
                  </a:txBody>
                  <a:tcPr marT="88900" marB="88900" marR="88900" marL="88900"/>
                </a:tc>
              </a:tr>
              <a:tr h="266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0.13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89.28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121588415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463.90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2.486</a:t>
                      </a:r>
                      <a:endParaRPr sz="1000"/>
                    </a:p>
                  </a:txBody>
                  <a:tcPr marT="88900" marB="88900" marR="88900" marL="88900"/>
                </a:tc>
              </a:tr>
              <a:tr h="266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0.14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76.18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120345493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459.16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2.437</a:t>
                      </a:r>
                      <a:endParaRPr sz="1000"/>
                    </a:p>
                  </a:txBody>
                  <a:tcPr marT="88900" marB="88900" marR="88900" marL="88900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>
            <p:ph type="title"/>
          </p:nvPr>
        </p:nvSpPr>
        <p:spPr>
          <a:xfrm>
            <a:off x="415750" y="5028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MODEL SUMMARY : Multilayer - L2</a:t>
            </a:r>
            <a:endParaRPr b="1" sz="3200"/>
          </a:p>
        </p:txBody>
      </p:sp>
      <p:sp>
        <p:nvSpPr>
          <p:cNvPr id="235" name="Google Shape;235;p34"/>
          <p:cNvSpPr txBox="1"/>
          <p:nvPr>
            <p:ph idx="1" type="body"/>
          </p:nvPr>
        </p:nvSpPr>
        <p:spPr>
          <a:xfrm>
            <a:off x="415750" y="1297325"/>
            <a:ext cx="3999900" cy="3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         </a:t>
            </a:r>
            <a:r>
              <a:rPr b="1" lang="en" sz="1200"/>
              <a:t>Fig. model summary before pruning</a:t>
            </a:r>
            <a:endParaRPr b="1" sz="1200"/>
          </a:p>
        </p:txBody>
      </p:sp>
      <p:sp>
        <p:nvSpPr>
          <p:cNvPr id="236" name="Google Shape;236;p34"/>
          <p:cNvSpPr txBox="1"/>
          <p:nvPr>
            <p:ph idx="2" type="body"/>
          </p:nvPr>
        </p:nvSpPr>
        <p:spPr>
          <a:xfrm>
            <a:off x="5076600" y="1252175"/>
            <a:ext cx="3755700" cy="37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         </a:t>
            </a:r>
            <a:r>
              <a:rPr b="1" lang="en" sz="1200"/>
              <a:t>Fig. model summary after pruning</a:t>
            </a:r>
            <a:endParaRPr b="1"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475" y="1297325"/>
            <a:ext cx="3460425" cy="346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6625" y="1333888"/>
            <a:ext cx="3184050" cy="339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 RESULTS : Whole - L2</a:t>
            </a:r>
            <a:endParaRPr b="1"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5"/>
          <p:cNvSpPr txBox="1"/>
          <p:nvPr>
            <p:ph idx="1" type="body"/>
          </p:nvPr>
        </p:nvSpPr>
        <p:spPr>
          <a:xfrm>
            <a:off x="190800" y="1480900"/>
            <a:ext cx="3363000" cy="3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(Before Pruning)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Accuracy - 98.8%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Total parameters - 138,357,544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Space - 528 MB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FLOP (Total) - 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30,390,582,674</a:t>
            </a:r>
            <a:endParaRPr b="1"/>
          </a:p>
        </p:txBody>
      </p:sp>
      <p:sp>
        <p:nvSpPr>
          <p:cNvPr id="245" name="Google Shape;245;p35"/>
          <p:cNvSpPr txBox="1"/>
          <p:nvPr>
            <p:ph idx="2" type="body"/>
          </p:nvPr>
        </p:nvSpPr>
        <p:spPr>
          <a:xfrm>
            <a:off x="0" y="3611725"/>
            <a:ext cx="3421500" cy="5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Table - </a:t>
            </a:r>
            <a:r>
              <a:rPr lang="en" sz="1200"/>
              <a:t>Results for different values of rate for whole model pruning</a:t>
            </a:r>
            <a:endParaRPr sz="1200"/>
          </a:p>
        </p:txBody>
      </p:sp>
      <p:graphicFrame>
        <p:nvGraphicFramePr>
          <p:cNvPr id="246" name="Google Shape;246;p35"/>
          <p:cNvGraphicFramePr/>
          <p:nvPr/>
        </p:nvGraphicFramePr>
        <p:xfrm>
          <a:off x="4753050" y="1645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{1D98C88C-B596-4512-A9CB-C84F030FA758}</a:tableStyleId>
              </a:tblPr>
              <a:tblGrid>
                <a:gridCol w="561975"/>
                <a:gridCol w="781050"/>
                <a:gridCol w="971550"/>
                <a:gridCol w="638175"/>
                <a:gridCol w="838200"/>
              </a:tblGrid>
              <a:tr h="393700">
                <a:tc grid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L2 Regression - Whole Model pruning</a:t>
                      </a:r>
                      <a:endParaRPr b="1" sz="1000"/>
                    </a:p>
                  </a:txBody>
                  <a:tcPr marT="88900" marB="88900" marR="88900" marL="88900">
                    <a:solidFill>
                      <a:srgbClr val="B7B7B7"/>
                    </a:solidFill>
                  </a:tcPr>
                </a:tc>
                <a:tc hMerge="1"/>
                <a:tc hMerge="1"/>
                <a:tc hMerge="1"/>
                <a:tc hMerge="1"/>
              </a:tr>
              <a:tr h="393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Rate</a:t>
                      </a:r>
                      <a:endParaRPr b="1" sz="1000"/>
                    </a:p>
                  </a:txBody>
                  <a:tcPr marT="88900" marB="88900" marR="88900" marL="88900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Accuracy (%)</a:t>
                      </a:r>
                      <a:endParaRPr b="1" sz="1000"/>
                    </a:p>
                  </a:txBody>
                  <a:tcPr marT="88900" marB="88900" marR="88900" marL="88900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Parameter after pruning</a:t>
                      </a:r>
                      <a:endParaRPr b="1" sz="1000"/>
                    </a:p>
                  </a:txBody>
                  <a:tcPr marT="88900" marB="88900" marR="88900" marL="88900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Space (MB)</a:t>
                      </a:r>
                      <a:endParaRPr b="1" sz="1000"/>
                    </a:p>
                  </a:txBody>
                  <a:tcPr marT="88900" marB="88900" marR="88900" marL="88900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FLOP (/10^10)</a:t>
                      </a:r>
                      <a:endParaRPr b="1" sz="1000"/>
                    </a:p>
                  </a:txBody>
                  <a:tcPr marT="88900" marB="88900" marR="88900" marL="88900">
                    <a:solidFill>
                      <a:srgbClr val="B7B7B7"/>
                    </a:solid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0.01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97.62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138165060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527.14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2.982</a:t>
                      </a:r>
                      <a:endParaRPr sz="1000"/>
                    </a:p>
                  </a:txBody>
                  <a:tcPr marT="88900" marB="88900" marR="88900" marL="88900"/>
                </a:tc>
              </a:tr>
              <a:tr h="266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0.02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96.43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137897678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526.12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2.905</a:t>
                      </a:r>
                      <a:endParaRPr sz="1000"/>
                    </a:p>
                  </a:txBody>
                  <a:tcPr marT="88900" marB="88900" marR="88900" marL="88900"/>
                </a:tc>
              </a:tr>
              <a:tr h="266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0.04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97.62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137326301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523.94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2.766</a:t>
                      </a:r>
                      <a:endParaRPr sz="1000"/>
                    </a:p>
                  </a:txBody>
                  <a:tcPr marT="88900" marB="88900" marR="88900" marL="88900"/>
                </a:tc>
              </a:tr>
              <a:tr h="266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0.05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97.62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136833744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522.06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2.710</a:t>
                      </a:r>
                      <a:endParaRPr sz="1000"/>
                    </a:p>
                  </a:txBody>
                  <a:tcPr marT="88900" marB="88900" marR="88900" marL="88900"/>
                </a:tc>
              </a:tr>
              <a:tr h="266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0.06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94.05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136547489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520.97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2.655</a:t>
                      </a:r>
                      <a:endParaRPr sz="1000"/>
                    </a:p>
                  </a:txBody>
                  <a:tcPr marT="88900" marB="88900" marR="88900" marL="88900"/>
                </a:tc>
              </a:tr>
              <a:tr h="266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0.07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88.1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136271593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519.92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2.595</a:t>
                      </a:r>
                      <a:endParaRPr sz="1000"/>
                    </a:p>
                  </a:txBody>
                  <a:tcPr marT="88900" marB="88900" marR="88900" marL="88900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/>
          <p:nvPr>
            <p:ph idx="1" type="body"/>
          </p:nvPr>
        </p:nvSpPr>
        <p:spPr>
          <a:xfrm>
            <a:off x="572100" y="1350975"/>
            <a:ext cx="3999900" cy="37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200"/>
              <a:t>          Fig. model summary before pruning</a:t>
            </a:r>
            <a:endParaRPr b="1" sz="1200"/>
          </a:p>
        </p:txBody>
      </p:sp>
      <p:sp>
        <p:nvSpPr>
          <p:cNvPr id="252" name="Google Shape;252;p36"/>
          <p:cNvSpPr txBox="1"/>
          <p:nvPr>
            <p:ph idx="2" type="body"/>
          </p:nvPr>
        </p:nvSpPr>
        <p:spPr>
          <a:xfrm>
            <a:off x="4832400" y="1350975"/>
            <a:ext cx="3999900" cy="37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                Fig. model summary after pruning</a:t>
            </a:r>
            <a:endParaRPr b="1"/>
          </a:p>
        </p:txBody>
      </p:sp>
      <p:pic>
        <p:nvPicPr>
          <p:cNvPr id="253" name="Google Shape;2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100" y="1308600"/>
            <a:ext cx="3372125" cy="34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6"/>
          <p:cNvSpPr txBox="1"/>
          <p:nvPr>
            <p:ph type="title"/>
          </p:nvPr>
        </p:nvSpPr>
        <p:spPr>
          <a:xfrm>
            <a:off x="415750" y="5028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MODEL SUMMARY : Whole - L2</a:t>
            </a:r>
            <a:endParaRPr b="1" sz="3200"/>
          </a:p>
        </p:txBody>
      </p:sp>
      <p:pic>
        <p:nvPicPr>
          <p:cNvPr id="255" name="Google Shape;25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1350" y="1308600"/>
            <a:ext cx="3242000" cy="353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 VISUALIZATION : Multilayer - L1 vs L2</a:t>
            </a:r>
            <a:endParaRPr b="1"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675" y="1787600"/>
            <a:ext cx="4439325" cy="2763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7250" y="1776425"/>
            <a:ext cx="4267200" cy="2785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 VISUALIZATION : Whole Model-L1 vs L2</a:t>
            </a:r>
            <a:endParaRPr b="1"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75" y="1670875"/>
            <a:ext cx="4454625" cy="2890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6575" y="1805121"/>
            <a:ext cx="4454624" cy="2755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/>
              <a:t>OBSERVATION</a:t>
            </a:r>
            <a:endParaRPr b="1" sz="3300"/>
          </a:p>
        </p:txBody>
      </p:sp>
      <p:sp>
        <p:nvSpPr>
          <p:cNvPr id="275" name="Google Shape;275;p39"/>
          <p:cNvSpPr txBox="1"/>
          <p:nvPr>
            <p:ph idx="1" type="body"/>
          </p:nvPr>
        </p:nvSpPr>
        <p:spPr>
          <a:xfrm>
            <a:off x="311725" y="1338575"/>
            <a:ext cx="3999900" cy="3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Nunito"/>
                <a:ea typeface="Nunito"/>
                <a:cs typeface="Nunito"/>
                <a:sym typeface="Nunito"/>
              </a:rPr>
              <a:t>Multi-Layer Pruning</a:t>
            </a:r>
            <a:endParaRPr b="1" sz="1200"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Font typeface="Nunito"/>
              <a:buChar char="❖"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In case of pruning of channels selected by L1 regression, we were able to prune up to 14% pruning rate per layer without </a:t>
            </a:r>
            <a:r>
              <a:rPr lang="en" sz="1200">
                <a:latin typeface="Nunito"/>
                <a:ea typeface="Nunito"/>
                <a:cs typeface="Nunito"/>
                <a:sym typeface="Nunito"/>
              </a:rPr>
              <a:t>losing</a:t>
            </a:r>
            <a:r>
              <a:rPr lang="en" sz="1200">
                <a:latin typeface="Nunito"/>
                <a:ea typeface="Nunito"/>
                <a:cs typeface="Nunito"/>
                <a:sym typeface="Nunito"/>
              </a:rPr>
              <a:t> more than 5% in accuracy. At this point, memory required to save the model reduced from </a:t>
            </a:r>
            <a:r>
              <a:rPr b="1" lang="en" sz="1200">
                <a:latin typeface="Nunito"/>
                <a:ea typeface="Nunito"/>
                <a:cs typeface="Nunito"/>
                <a:sym typeface="Nunito"/>
              </a:rPr>
              <a:t>528 MB to 459 MB, floating point operation reduced by 22% and total parameters reduced by 14%</a:t>
            </a:r>
            <a:r>
              <a:rPr lang="en" sz="1200">
                <a:latin typeface="Nunito"/>
                <a:ea typeface="Nunito"/>
                <a:cs typeface="Nunito"/>
                <a:sym typeface="Nunito"/>
              </a:rPr>
              <a:t>.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❖"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In case of L2 regression, we were able to prune up to 12% pruning rate per layer without </a:t>
            </a:r>
            <a:r>
              <a:rPr lang="en" sz="1200">
                <a:latin typeface="Nunito"/>
                <a:ea typeface="Nunito"/>
                <a:cs typeface="Nunito"/>
                <a:sym typeface="Nunito"/>
              </a:rPr>
              <a:t>losing</a:t>
            </a:r>
            <a:r>
              <a:rPr lang="en" sz="1200">
                <a:latin typeface="Nunito"/>
                <a:ea typeface="Nunito"/>
                <a:cs typeface="Nunito"/>
                <a:sym typeface="Nunito"/>
              </a:rPr>
              <a:t> more than 5% in accuracy. At this point, memory to save model reduced to </a:t>
            </a:r>
            <a:r>
              <a:rPr b="1" lang="en" sz="1200">
                <a:latin typeface="Nunito"/>
                <a:ea typeface="Nunito"/>
                <a:cs typeface="Nunito"/>
                <a:sym typeface="Nunito"/>
              </a:rPr>
              <a:t>469.5 MB, FLOP reduced by 19% and total parameters reduce by 12%.</a:t>
            </a:r>
            <a:endParaRPr b="1" sz="1200"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❖"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So it can be seen that L1 method out-performed L2 one.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6" name="Google Shape;276;p39"/>
          <p:cNvSpPr txBox="1"/>
          <p:nvPr>
            <p:ph idx="2" type="body"/>
          </p:nvPr>
        </p:nvSpPr>
        <p:spPr>
          <a:xfrm>
            <a:off x="4832400" y="1338575"/>
            <a:ext cx="3999900" cy="32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Nunito"/>
                <a:ea typeface="Nunito"/>
                <a:cs typeface="Nunito"/>
                <a:sym typeface="Nunito"/>
              </a:rPr>
              <a:t>Whole Model Pruning</a:t>
            </a:r>
            <a:endParaRPr b="1" sz="1400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Char char="❖"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In case of L1 regression, we achieved the best performance in case of </a:t>
            </a:r>
            <a:r>
              <a:rPr b="1" lang="en" sz="1200">
                <a:latin typeface="Nunito"/>
                <a:ea typeface="Nunito"/>
                <a:cs typeface="Nunito"/>
                <a:sym typeface="Nunito"/>
              </a:rPr>
              <a:t>pruning rate of 2% with 8% reduction</a:t>
            </a:r>
            <a:r>
              <a:rPr lang="en" sz="1200">
                <a:latin typeface="Nunito"/>
                <a:ea typeface="Nunito"/>
                <a:cs typeface="Nunito"/>
                <a:sym typeface="Nunito"/>
              </a:rPr>
              <a:t> in floating point operations.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❖"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In case of L2 regression we could achieve </a:t>
            </a:r>
            <a:r>
              <a:rPr b="1" lang="en" sz="1200">
                <a:latin typeface="Nunito"/>
                <a:ea typeface="Nunito"/>
                <a:cs typeface="Nunito"/>
                <a:sym typeface="Nunito"/>
              </a:rPr>
              <a:t>15% reduction in FLOP with pruning rate of 6%.</a:t>
            </a:r>
            <a:endParaRPr b="1" sz="1200"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❖"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In case of whole model pruning L2 method outperformed L1.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Nunito"/>
                <a:ea typeface="Nunito"/>
                <a:cs typeface="Nunito"/>
                <a:sym typeface="Nunito"/>
              </a:rPr>
              <a:t>It can be clearly observed that </a:t>
            </a:r>
            <a:r>
              <a:rPr b="1" i="1" lang="en">
                <a:latin typeface="Nunito"/>
                <a:ea typeface="Nunito"/>
                <a:cs typeface="Nunito"/>
                <a:sym typeface="Nunito"/>
              </a:rPr>
              <a:t>multilayer</a:t>
            </a:r>
            <a:r>
              <a:rPr b="1" i="1" lang="en">
                <a:latin typeface="Nunito"/>
                <a:ea typeface="Nunito"/>
                <a:cs typeface="Nunito"/>
                <a:sym typeface="Nunito"/>
              </a:rPr>
              <a:t> pruning is better than the whole model pruning.</a:t>
            </a:r>
            <a:endParaRPr b="1" i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 txBox="1"/>
          <p:nvPr>
            <p:ph type="title"/>
          </p:nvPr>
        </p:nvSpPr>
        <p:spPr>
          <a:xfrm>
            <a:off x="415750" y="5028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MAJOR PROBLEM FACED</a:t>
            </a:r>
            <a:endParaRPr b="1" sz="3200"/>
          </a:p>
        </p:txBody>
      </p:sp>
      <p:sp>
        <p:nvSpPr>
          <p:cNvPr id="282" name="Google Shape;282;p40"/>
          <p:cNvSpPr txBox="1"/>
          <p:nvPr>
            <p:ph idx="1" type="body"/>
          </p:nvPr>
        </p:nvSpPr>
        <p:spPr>
          <a:xfrm>
            <a:off x="311725" y="1585625"/>
            <a:ext cx="3441900" cy="4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Tensor Flow Version Conflicts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283" name="Google Shape;28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3925" y="1392450"/>
            <a:ext cx="4205051" cy="18013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4" name="Google Shape;28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996" y="2963650"/>
            <a:ext cx="4434549" cy="19918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1"/>
          <p:cNvSpPr txBox="1"/>
          <p:nvPr>
            <p:ph type="title"/>
          </p:nvPr>
        </p:nvSpPr>
        <p:spPr>
          <a:xfrm>
            <a:off x="415750" y="5028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MAJOR PROBLEM FACED</a:t>
            </a:r>
            <a:endParaRPr b="1" sz="3200"/>
          </a:p>
        </p:txBody>
      </p:sp>
      <p:sp>
        <p:nvSpPr>
          <p:cNvPr id="290" name="Google Shape;290;p41"/>
          <p:cNvSpPr txBox="1"/>
          <p:nvPr>
            <p:ph idx="1" type="body"/>
          </p:nvPr>
        </p:nvSpPr>
        <p:spPr>
          <a:xfrm>
            <a:off x="311725" y="1585625"/>
            <a:ext cx="3441900" cy="4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Solution : </a:t>
            </a:r>
            <a:r>
              <a:rPr lang="en" sz="1600">
                <a:solidFill>
                  <a:schemeClr val="dk1"/>
                </a:solidFill>
              </a:rPr>
              <a:t>Tensor Flow Version Conflicts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91" name="Google Shape;29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4275" y="1362126"/>
            <a:ext cx="4650925" cy="1809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2" name="Google Shape;29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76" y="2870375"/>
            <a:ext cx="4589049" cy="21849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MOTIVATION</a:t>
            </a:r>
            <a:endParaRPr b="1" sz="3200"/>
          </a:p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261325" y="1505700"/>
            <a:ext cx="8571000" cy="33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Machine Learning software can often be so </a:t>
            </a:r>
            <a:r>
              <a:rPr b="1" lang="en" sz="1400"/>
              <a:t>computationally intensive</a:t>
            </a:r>
            <a:r>
              <a:rPr lang="en" sz="1400"/>
              <a:t> that it is unsuited for lightweight mobile/IoT devices. Here, we explore the idea of how they may not need to be as massive as they are.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Our focal point here will be deep CNN models and </a:t>
            </a:r>
            <a:r>
              <a:rPr lang="en" sz="1400"/>
              <a:t>accelerating</a:t>
            </a:r>
            <a:r>
              <a:rPr lang="en" sz="1400"/>
              <a:t> it.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Structured simplification</a:t>
            </a:r>
            <a:r>
              <a:rPr lang="en" sz="1400"/>
              <a:t> is a CNN based </a:t>
            </a:r>
            <a:r>
              <a:rPr lang="en" sz="1400"/>
              <a:t>acceleration technique which mainly involves Tensor Factorization, Sparse connection and </a:t>
            </a:r>
            <a:r>
              <a:rPr b="1" lang="en" sz="1400"/>
              <a:t>Channel pruning</a:t>
            </a:r>
            <a:r>
              <a:rPr lang="en" sz="1400"/>
              <a:t>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Channel pruning</a:t>
            </a:r>
            <a:r>
              <a:rPr lang="en" sz="1400"/>
              <a:t> is used to </a:t>
            </a:r>
            <a:r>
              <a:rPr b="1" lang="en" sz="1400"/>
              <a:t>reduce feature map</a:t>
            </a:r>
            <a:r>
              <a:rPr lang="en" sz="1400"/>
              <a:t> depth, and it shrinks a network into a thinner one by reducing the number of channels in each layer.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Pruning channel theoretically is a simple task, but it is </a:t>
            </a:r>
            <a:r>
              <a:rPr b="1" lang="en" sz="1400"/>
              <a:t>very challenging</a:t>
            </a:r>
            <a:r>
              <a:rPr lang="en" sz="1400"/>
              <a:t> as removing channels in one layer might drastically change the input of following layers.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To perform this we will focus on a two-step process. In first step we are going to focus on figuring out the </a:t>
            </a:r>
            <a:r>
              <a:rPr b="1" lang="en" sz="1400"/>
              <a:t>most redundant channel</a:t>
            </a:r>
            <a:r>
              <a:rPr lang="en" sz="1400"/>
              <a:t> and in second step we </a:t>
            </a:r>
            <a:r>
              <a:rPr b="1" lang="en" sz="1400"/>
              <a:t>reconstruct the output</a:t>
            </a:r>
            <a:r>
              <a:rPr lang="en" sz="1400"/>
              <a:t> with remaining channels.</a:t>
            </a:r>
            <a:endParaRPr sz="1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"/>
          <p:cNvSpPr txBox="1"/>
          <p:nvPr>
            <p:ph type="title"/>
          </p:nvPr>
        </p:nvSpPr>
        <p:spPr>
          <a:xfrm>
            <a:off x="415750" y="5028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CONCLUSION</a:t>
            </a:r>
            <a:endParaRPr b="1" sz="3200"/>
          </a:p>
        </p:txBody>
      </p:sp>
      <p:sp>
        <p:nvSpPr>
          <p:cNvPr id="298" name="Google Shape;298;p42"/>
          <p:cNvSpPr txBox="1"/>
          <p:nvPr>
            <p:ph idx="1" type="body"/>
          </p:nvPr>
        </p:nvSpPr>
        <p:spPr>
          <a:xfrm>
            <a:off x="311725" y="1585625"/>
            <a:ext cx="8520600" cy="33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We have performed comparative analysis to find the best method for channel pruning. Here, we considered L1 and L2 regularization method for channel selection for multi layer and whole model pruning.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We observed that multi layer pruning performed better than whole model pruning. In multi-layer pruning, L1 method of channel selection outperformed L2 one. While in whole model pruning, L2 method outperformed L1 one method of channel selection. 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Best result that we could find was in case of multi layer pruning with L1 regression for channel selection and 22% reduction in floating point operation and 14% reduction in parameters.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Future Work : Extend this work for more complex network like Res-net and Dense-net and explore other channel selection techniques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REFERENCES</a:t>
            </a:r>
            <a:endParaRPr b="1" sz="3200"/>
          </a:p>
        </p:txBody>
      </p:sp>
      <p:sp>
        <p:nvSpPr>
          <p:cNvPr id="304" name="Google Shape;304;p43"/>
          <p:cNvSpPr txBox="1"/>
          <p:nvPr>
            <p:ph idx="1" type="body"/>
          </p:nvPr>
        </p:nvSpPr>
        <p:spPr>
          <a:xfrm>
            <a:off x="311700" y="1505700"/>
            <a:ext cx="83745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b="1" lang="en" sz="1400"/>
              <a:t>Channel pruning for accelerating very deep neural networks</a:t>
            </a:r>
            <a:r>
              <a:rPr lang="en" sz="1400"/>
              <a:t>: </a:t>
            </a:r>
            <a:r>
              <a:rPr lang="en" sz="14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https://ieeexplore.ieee.org/document/8237417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b="1" lang="en" sz="1400"/>
              <a:t>Towards Datascience blog on parameter evaluation</a:t>
            </a:r>
            <a:r>
              <a:rPr lang="en" sz="1400"/>
              <a:t> </a:t>
            </a:r>
            <a:r>
              <a:rPr lang="en" sz="1400" u="sng">
                <a:solidFill>
                  <a:schemeClr val="hlink"/>
                </a:solidFill>
                <a:hlinkClick r:id="rId4"/>
              </a:rPr>
              <a:t>https://towardsdatascience.com/understanding-and-calculating-the-number-of-parameters-in-convolution-neural-networks-cnns-fc88790d530d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b="1" lang="en" sz="1400"/>
              <a:t>Towards Datascience blog on pruning CNN </a:t>
            </a:r>
            <a:r>
              <a:rPr lang="en" sz="1400" u="sng">
                <a:solidFill>
                  <a:schemeClr val="hlink"/>
                </a:solidFill>
                <a:hlinkClick r:id="rId5"/>
              </a:rPr>
              <a:t>https://towardsdatascience.com/pruning-convolutional-neural-networks-cae7986cbba8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b="1" lang="en" sz="1400"/>
              <a:t>Kerop Library</a:t>
            </a:r>
            <a:r>
              <a:rPr lang="en" sz="1400"/>
              <a:t> : 										</a:t>
            </a:r>
            <a:r>
              <a:rPr lang="en" sz="1400" u="sng">
                <a:solidFill>
                  <a:schemeClr val="hlink"/>
                </a:solidFill>
                <a:hlinkClick r:id="rId6"/>
              </a:rPr>
              <a:t>https://pypi.org/project/kerop/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b="1" lang="en" sz="1400"/>
              <a:t>Keras-Surgeon Documentation : 										</a:t>
            </a:r>
            <a:r>
              <a:rPr lang="en" sz="1400" u="sng">
                <a:solidFill>
                  <a:schemeClr val="hlink"/>
                </a:solidFill>
                <a:hlinkClick r:id="rId7"/>
              </a:rPr>
              <a:t>https://github.com/BenWhetton/keras-surgeon</a:t>
            </a:r>
            <a:endParaRPr sz="1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4"/>
          <p:cNvSpPr txBox="1"/>
          <p:nvPr/>
        </p:nvSpPr>
        <p:spPr>
          <a:xfrm>
            <a:off x="1053150" y="1674675"/>
            <a:ext cx="7037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latin typeface="Merriweather"/>
                <a:ea typeface="Merriweather"/>
                <a:cs typeface="Merriweather"/>
                <a:sym typeface="Merriweather"/>
              </a:rPr>
              <a:t>THANK YOU!!!</a:t>
            </a:r>
            <a:endParaRPr sz="37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ABSTRACT</a:t>
            </a:r>
            <a:endParaRPr b="1" sz="3200"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261325" y="1465275"/>
            <a:ext cx="8714400" cy="3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Here, we work on a channel pruning technique to accelerate the very deep neural network which is a </a:t>
            </a:r>
            <a:r>
              <a:rPr lang="en" sz="1400"/>
              <a:t>two-step</a:t>
            </a:r>
            <a:r>
              <a:rPr lang="en" sz="1400"/>
              <a:t> algorithm.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Firstly, this pruning technique will be applied on single layer models and later it will be extended to multilayer and on whole networks as well.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 step one, the most redundant channel will be selected by using the </a:t>
            </a:r>
            <a:r>
              <a:rPr b="1" lang="en" sz="1400"/>
              <a:t>LASSO regression/Ridge regression</a:t>
            </a:r>
            <a:r>
              <a:rPr lang="en" sz="1400"/>
              <a:t>. No. of channels to prune will be decided by rate of pruning ‘r’.</a:t>
            </a:r>
            <a:endParaRPr sz="1400"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 step two, reconstruction will be done because we have to generate the same output.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do these two steps iteratively until </a:t>
            </a:r>
            <a:r>
              <a:rPr lang="en" sz="1400"/>
              <a:t>certain</a:t>
            </a:r>
            <a:r>
              <a:rPr lang="en" sz="1400"/>
              <a:t> acceleration will be gained </a:t>
            </a:r>
            <a:r>
              <a:rPr b="1" lang="en" sz="1400"/>
              <a:t>which is basically decided by how much decrease in accuracy we can afford</a:t>
            </a:r>
            <a:r>
              <a:rPr lang="en" sz="1400"/>
              <a:t>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400">
                <a:solidFill>
                  <a:srgbClr val="1C4587"/>
                </a:solidFill>
              </a:rPr>
              <a:t>Objective</a:t>
            </a:r>
            <a:r>
              <a:rPr lang="en" sz="1400">
                <a:solidFill>
                  <a:srgbClr val="1C4587"/>
                </a:solidFill>
              </a:rPr>
              <a:t> : Perform channel pruning on </a:t>
            </a:r>
            <a:r>
              <a:rPr b="1" i="1" lang="en" sz="1400">
                <a:solidFill>
                  <a:srgbClr val="1C4587"/>
                </a:solidFill>
              </a:rPr>
              <a:t>VGG-16 model</a:t>
            </a:r>
            <a:r>
              <a:rPr lang="en" sz="1400">
                <a:solidFill>
                  <a:srgbClr val="1C4587"/>
                </a:solidFill>
              </a:rPr>
              <a:t> and compare the performance metrics of the model before and after pruning </a:t>
            </a:r>
            <a:r>
              <a:rPr lang="en" sz="1400">
                <a:solidFill>
                  <a:srgbClr val="1C4587"/>
                </a:solidFill>
              </a:rPr>
              <a:t>using </a:t>
            </a:r>
            <a:r>
              <a:rPr b="1" lang="en" sz="1400">
                <a:solidFill>
                  <a:srgbClr val="1C4587"/>
                </a:solidFill>
              </a:rPr>
              <a:t>Imagenet dataset</a:t>
            </a:r>
            <a:r>
              <a:rPr lang="en" sz="1400">
                <a:solidFill>
                  <a:srgbClr val="1C4587"/>
                </a:solidFill>
              </a:rPr>
              <a:t>.</a:t>
            </a:r>
            <a:endParaRPr sz="1400"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DETAILED OBJECTIVES</a:t>
            </a:r>
            <a:endParaRPr b="1" sz="3200"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11700" y="1505700"/>
            <a:ext cx="50496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To understand VGG-16 model.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T</a:t>
            </a:r>
            <a:r>
              <a:rPr lang="en" sz="1400"/>
              <a:t>o understand channel selection criteria using L1-Norm.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400"/>
              <a:t>To perform single layer pruning on VGG-16 model.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400"/>
              <a:t>To perform multi layer pruning on VGG-16 model 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400"/>
              <a:t>To perform whole model(Global Pruning) pruning on VGG-16 model.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AutoNum type="arabicPeriod"/>
            </a:pPr>
            <a:r>
              <a:rPr lang="en" sz="1400">
                <a:solidFill>
                  <a:srgbClr val="073763"/>
                </a:solidFill>
              </a:rPr>
              <a:t>To understand channel selection criteria using L2-Norm (Our Contribution)</a:t>
            </a:r>
            <a:endParaRPr sz="1400">
              <a:solidFill>
                <a:srgbClr val="07376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AutoNum type="alphaLcPeriod"/>
            </a:pPr>
            <a:r>
              <a:rPr lang="en" sz="1400">
                <a:solidFill>
                  <a:srgbClr val="073763"/>
                </a:solidFill>
              </a:rPr>
              <a:t>and perform single layer pruning, multi layer pruning, while model(Global Pruning) pruning on VGG-16 model. </a:t>
            </a:r>
            <a:endParaRPr sz="1400">
              <a:solidFill>
                <a:srgbClr val="073763"/>
              </a:solidFill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1400" y="1787548"/>
            <a:ext cx="3470925" cy="251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PERFORMANCE METRICS</a:t>
            </a:r>
            <a:endParaRPr b="1" sz="3200"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274550" y="1505700"/>
            <a:ext cx="6843900" cy="7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Test </a:t>
            </a:r>
            <a:r>
              <a:rPr b="1" lang="en" sz="1400"/>
              <a:t>Accuracy : </a:t>
            </a:r>
            <a:r>
              <a:rPr lang="en" sz="1400"/>
              <a:t>T</a:t>
            </a:r>
            <a:r>
              <a:rPr lang="en" sz="1400"/>
              <a:t>otal correct predictions out of total test cases. </a:t>
            </a:r>
            <a:endParaRPr sz="1400"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274550" y="1990100"/>
            <a:ext cx="6231000" cy="7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en" sz="1400" strike="sngStrike"/>
              <a:t>Speed-up ratio</a:t>
            </a:r>
            <a:r>
              <a:rPr b="1" i="1" lang="en" sz="1400" strike="sngStrike"/>
              <a:t> : </a:t>
            </a:r>
            <a:r>
              <a:rPr i="1" lang="en" sz="1400" strike="sngStrike"/>
              <a:t>Improvement in time for prediction</a:t>
            </a:r>
            <a:endParaRPr i="1" sz="1400" strike="sngStrike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FLOP</a:t>
            </a:r>
            <a:r>
              <a:rPr lang="en" sz="1400"/>
              <a:t> : Reduction in floating point operations in keras model </a:t>
            </a:r>
            <a:endParaRPr sz="1400"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274550" y="2694988"/>
            <a:ext cx="6390000" cy="9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% </a:t>
            </a:r>
            <a:r>
              <a:rPr b="1" lang="en" sz="1400"/>
              <a:t>Param </a:t>
            </a:r>
            <a:r>
              <a:rPr b="1" lang="en" sz="1400"/>
              <a:t>Reduction</a:t>
            </a:r>
            <a:r>
              <a:rPr lang="en" sz="1400"/>
              <a:t> </a:t>
            </a:r>
            <a:r>
              <a:rPr lang="en" sz="1400"/>
              <a:t>: Will represent amount of total parameters that are going to get reduced after pruning compared to the no of parameter that were there in original model. (</a:t>
            </a:r>
            <a:r>
              <a:rPr lang="en" sz="1400">
                <a:solidFill>
                  <a:srgbClr val="1C4587"/>
                </a:solidFill>
              </a:rPr>
              <a:t>model.trainable_weights, </a:t>
            </a:r>
            <a:r>
              <a:rPr lang="en" sz="1400">
                <a:solidFill>
                  <a:srgbClr val="1C4587"/>
                </a:solidFill>
              </a:rPr>
              <a:t>model.non_trainable_weights,</a:t>
            </a:r>
            <a:r>
              <a:rPr lang="en" sz="1400">
                <a:solidFill>
                  <a:srgbClr val="1C4587"/>
                </a:solidFill>
              </a:rPr>
              <a:t> model.summary</a:t>
            </a:r>
            <a:r>
              <a:rPr lang="en" sz="1400"/>
              <a:t>)</a:t>
            </a:r>
            <a:endParaRPr sz="1400"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2750" y="1817700"/>
            <a:ext cx="2333651" cy="2572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274550" y="3901350"/>
            <a:ext cx="6231000" cy="7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Model Space Consumption : </a:t>
            </a:r>
            <a:r>
              <a:rPr lang="en" sz="1400"/>
              <a:t>How much space has been consumed by the model? (</a:t>
            </a:r>
            <a:r>
              <a:rPr lang="en" sz="1400">
                <a:solidFill>
                  <a:srgbClr val="1C4587"/>
                </a:solidFill>
              </a:rPr>
              <a:t>using Os.stat(pass_model).st_size</a:t>
            </a:r>
            <a:r>
              <a:rPr lang="en" sz="1400"/>
              <a:t>)</a:t>
            </a:r>
            <a:endParaRPr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UNDERSTANDING CNN</a:t>
            </a:r>
            <a:endParaRPr b="1" sz="3200"/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261325" y="1465275"/>
            <a:ext cx="8714400" cy="3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 sz="1400">
                <a:solidFill>
                  <a:srgbClr val="666666"/>
                </a:solidFill>
              </a:rPr>
              <a:t>A detailed overview of what CNNs would be that it takes the image, pass it through a series of </a:t>
            </a:r>
            <a:r>
              <a:rPr b="1" lang="en" sz="1400">
                <a:solidFill>
                  <a:srgbClr val="666666"/>
                </a:solidFill>
              </a:rPr>
              <a:t>convolutional</a:t>
            </a:r>
            <a:r>
              <a:rPr lang="en" sz="1400">
                <a:solidFill>
                  <a:srgbClr val="666666"/>
                </a:solidFill>
              </a:rPr>
              <a:t>, </a:t>
            </a:r>
            <a:r>
              <a:rPr b="1" lang="en" sz="1400">
                <a:solidFill>
                  <a:srgbClr val="666666"/>
                </a:solidFill>
              </a:rPr>
              <a:t>nonlinear</a:t>
            </a:r>
            <a:r>
              <a:rPr lang="en" sz="1400">
                <a:solidFill>
                  <a:srgbClr val="666666"/>
                </a:solidFill>
              </a:rPr>
              <a:t>, </a:t>
            </a:r>
            <a:r>
              <a:rPr b="1" lang="en" sz="1400">
                <a:solidFill>
                  <a:srgbClr val="666666"/>
                </a:solidFill>
              </a:rPr>
              <a:t>pooling</a:t>
            </a:r>
            <a:r>
              <a:rPr lang="en" sz="1400">
                <a:solidFill>
                  <a:srgbClr val="666666"/>
                </a:solidFill>
              </a:rPr>
              <a:t> (downsampling), and </a:t>
            </a:r>
            <a:r>
              <a:rPr b="1" lang="en" sz="1400">
                <a:solidFill>
                  <a:srgbClr val="666666"/>
                </a:solidFill>
              </a:rPr>
              <a:t>fully connected layers</a:t>
            </a:r>
            <a:r>
              <a:rPr lang="en" sz="1400">
                <a:solidFill>
                  <a:srgbClr val="666666"/>
                </a:solidFill>
              </a:rPr>
              <a:t>, and get an output. </a:t>
            </a:r>
            <a:endParaRPr sz="1400">
              <a:solidFill>
                <a:srgbClr val="66666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 sz="1400">
                <a:solidFill>
                  <a:srgbClr val="666666"/>
                </a:solidFill>
              </a:rPr>
              <a:t>The output can be a </a:t>
            </a:r>
            <a:r>
              <a:rPr b="1" lang="en" sz="1400">
                <a:solidFill>
                  <a:srgbClr val="666666"/>
                </a:solidFill>
              </a:rPr>
              <a:t>single class or a probability of classes</a:t>
            </a:r>
            <a:r>
              <a:rPr lang="en" sz="1400">
                <a:solidFill>
                  <a:srgbClr val="666666"/>
                </a:solidFill>
              </a:rPr>
              <a:t> that best describes the image.</a:t>
            </a:r>
            <a:endParaRPr sz="1400">
              <a:solidFill>
                <a:srgbClr val="66666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 sz="1400">
                <a:solidFill>
                  <a:srgbClr val="666666"/>
                </a:solidFill>
              </a:rPr>
              <a:t>We here are interested in </a:t>
            </a:r>
            <a:r>
              <a:rPr b="1" lang="en" sz="1400">
                <a:solidFill>
                  <a:srgbClr val="666666"/>
                </a:solidFill>
              </a:rPr>
              <a:t>convolution layer</a:t>
            </a:r>
            <a:r>
              <a:rPr lang="en" sz="1400">
                <a:solidFill>
                  <a:srgbClr val="666666"/>
                </a:solidFill>
              </a:rPr>
              <a:t> of CNN models and this layer performs an operation called </a:t>
            </a:r>
            <a:r>
              <a:rPr b="1" lang="en" sz="1400">
                <a:solidFill>
                  <a:srgbClr val="666666"/>
                </a:solidFill>
              </a:rPr>
              <a:t>convolution</a:t>
            </a:r>
            <a:r>
              <a:rPr lang="en" sz="1400">
                <a:solidFill>
                  <a:srgbClr val="666666"/>
                </a:solidFill>
              </a:rPr>
              <a:t>.</a:t>
            </a:r>
            <a:endParaRPr sz="1400">
              <a:solidFill>
                <a:srgbClr val="666666"/>
              </a:solidFill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8325" y="2744399"/>
            <a:ext cx="6153150" cy="16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1617" y="4451125"/>
            <a:ext cx="7366582" cy="46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UNDERSTANDING CNN</a:t>
            </a:r>
            <a:endParaRPr b="1" sz="3200"/>
          </a:p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4680225" y="1453375"/>
            <a:ext cx="4310700" cy="3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 sz="1400">
                <a:solidFill>
                  <a:srgbClr val="666666"/>
                </a:solidFill>
              </a:rPr>
              <a:t>Given example was a small part of actual processing happening in a convolution layer.</a:t>
            </a:r>
            <a:endParaRPr sz="1400">
              <a:solidFill>
                <a:srgbClr val="66666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 sz="1400">
                <a:solidFill>
                  <a:srgbClr val="666666"/>
                </a:solidFill>
              </a:rPr>
              <a:t>Each of the multiple filters traverse over the input image and give rise multiple </a:t>
            </a:r>
            <a:r>
              <a:rPr b="1" lang="en" sz="1400">
                <a:solidFill>
                  <a:srgbClr val="666666"/>
                </a:solidFill>
              </a:rPr>
              <a:t>feature maps</a:t>
            </a:r>
            <a:r>
              <a:rPr lang="en" sz="1400">
                <a:solidFill>
                  <a:srgbClr val="666666"/>
                </a:solidFill>
              </a:rPr>
              <a:t>.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666666"/>
                </a:solidFill>
              </a:rPr>
              <a:t>Channels</a:t>
            </a:r>
            <a:endParaRPr b="1" sz="1400">
              <a:solidFill>
                <a:srgbClr val="666666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 sz="1400">
                <a:solidFill>
                  <a:srgbClr val="666666"/>
                </a:solidFill>
              </a:rPr>
              <a:t>A colored image would have 3 channels - RGB.</a:t>
            </a:r>
            <a:endParaRPr sz="1400">
              <a:solidFill>
                <a:srgbClr val="66666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 sz="1400">
                <a:solidFill>
                  <a:srgbClr val="666666"/>
                </a:solidFill>
              </a:rPr>
              <a:t>For each </a:t>
            </a:r>
            <a:r>
              <a:rPr b="1" lang="en" sz="1400">
                <a:solidFill>
                  <a:srgbClr val="666666"/>
                </a:solidFill>
              </a:rPr>
              <a:t>filter</a:t>
            </a:r>
            <a:r>
              <a:rPr lang="en" sz="1400">
                <a:solidFill>
                  <a:srgbClr val="666666"/>
                </a:solidFill>
              </a:rPr>
              <a:t> in the first layer, we apply it to each input channel separately, and add the results together to get the corresponding </a:t>
            </a:r>
            <a:r>
              <a:rPr b="1" lang="en" sz="1400">
                <a:solidFill>
                  <a:srgbClr val="666666"/>
                </a:solidFill>
              </a:rPr>
              <a:t>output channel.</a:t>
            </a:r>
            <a:endParaRPr b="1" sz="1400">
              <a:solidFill>
                <a:srgbClr val="666666"/>
              </a:solidFill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000" y="1591175"/>
            <a:ext cx="4426826" cy="31318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CHANNEL PRUNING</a:t>
            </a:r>
            <a:endParaRPr b="1" sz="3200"/>
          </a:p>
        </p:txBody>
      </p:sp>
      <p:sp>
        <p:nvSpPr>
          <p:cNvPr id="127" name="Google Shape;127;p21"/>
          <p:cNvSpPr txBox="1"/>
          <p:nvPr/>
        </p:nvSpPr>
        <p:spPr>
          <a:xfrm>
            <a:off x="311725" y="1631025"/>
            <a:ext cx="3596400" cy="26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Number of computations in convolution layer is far greater than in any other layer.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This is because as no of filters increases in convolution layer, there are loads of increase in calculations required to generate feature maps.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This gives us insight on why pruning of convolution layer is far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more important than at any other layer.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0825" y="1718250"/>
            <a:ext cx="4908401" cy="259513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